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82" r:id="rId4"/>
    <p:sldId id="258" r:id="rId5"/>
    <p:sldId id="283"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10">
          <p15:clr>
            <a:srgbClr val="A4A3A4"/>
          </p15:clr>
        </p15:guide>
        <p15:guide id="2" orient="horz" pos="343">
          <p15:clr>
            <a:srgbClr val="A4A3A4"/>
          </p15:clr>
        </p15:guide>
        <p15:guide id="3" pos="439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uncan Smith" initials="D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84" autoAdjust="0"/>
    <p:restoredTop sz="94660"/>
  </p:normalViewPr>
  <p:slideViewPr>
    <p:cSldViewPr snapToGrid="0" snapToObjects="1" showGuides="1">
      <p:cViewPr varScale="1">
        <p:scale>
          <a:sx n="79" d="100"/>
          <a:sy n="79" d="100"/>
        </p:scale>
        <p:origin x="162" y="354"/>
      </p:cViewPr>
      <p:guideLst>
        <p:guide orient="horz" pos="1010"/>
        <p:guide orient="horz" pos="343"/>
        <p:guide pos="439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7A7CEA-696B-CB47-BAC6-AF06CF9534E0}"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223581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A7CEA-696B-CB47-BAC6-AF06CF9534E0}"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3270357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A7CEA-696B-CB47-BAC6-AF06CF9534E0}"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3630336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7A7CEA-696B-CB47-BAC6-AF06CF9534E0}"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2536395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7A7CEA-696B-CB47-BAC6-AF06CF9534E0}"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2019473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7A7CEA-696B-CB47-BAC6-AF06CF9534E0}"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4190328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7A7CEA-696B-CB47-BAC6-AF06CF9534E0}" type="datetimeFigureOut">
              <a:rPr lang="en-US" smtClean="0"/>
              <a:t>8/8/2018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90580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7A7CEA-696B-CB47-BAC6-AF06CF9534E0}" type="datetimeFigureOut">
              <a:rPr lang="en-US" smtClean="0"/>
              <a:t>8/8/2018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1669856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7A7CEA-696B-CB47-BAC6-AF06CF9534E0}" type="datetimeFigureOut">
              <a:rPr lang="en-US" smtClean="0"/>
              <a:t>8/8/2018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372388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7A7CEA-696B-CB47-BAC6-AF06CF9534E0}"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1110645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7A7CEA-696B-CB47-BAC6-AF06CF9534E0}"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31E470-182F-D246-8474-CE9F76B0F759}" type="slidenum">
              <a:rPr lang="en-US" smtClean="0"/>
              <a:t>‹#›</a:t>
            </a:fld>
            <a:endParaRPr lang="en-US"/>
          </a:p>
        </p:txBody>
      </p:sp>
    </p:spTree>
    <p:extLst>
      <p:ext uri="{BB962C8B-B14F-4D97-AF65-F5344CB8AC3E}">
        <p14:creationId xmlns:p14="http://schemas.microsoft.com/office/powerpoint/2010/main" val="3174933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7A7CEA-696B-CB47-BAC6-AF06CF9534E0}" type="datetimeFigureOut">
              <a:rPr lang="en-US" smtClean="0"/>
              <a:t>8/8/2018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B31E470-182F-D246-8474-CE9F76B0F759}" type="slidenum">
              <a:rPr lang="en-US" smtClean="0"/>
              <a:t>‹#›</a:t>
            </a:fld>
            <a:endParaRPr lang="en-US"/>
          </a:p>
        </p:txBody>
      </p:sp>
    </p:spTree>
    <p:extLst>
      <p:ext uri="{BB962C8B-B14F-4D97-AF65-F5344CB8AC3E}">
        <p14:creationId xmlns:p14="http://schemas.microsoft.com/office/powerpoint/2010/main" val="1054483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YLjzsfgk198"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5615" y="-185615"/>
            <a:ext cx="9505461" cy="5480538"/>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eco-friendly-water-bottle"/>
          <p:cNvPicPr>
            <a:picLocks noChangeAspect="1"/>
          </p:cNvPicPr>
          <p:nvPr/>
        </p:nvPicPr>
        <p:blipFill rotWithShape="1">
          <a:blip r:embed="rId2" cstate="screen">
            <a:extLst>
              <a:ext uri="{28A0092B-C50C-407E-A947-70E740481C1C}">
                <a14:useLocalDpi xmlns:a14="http://schemas.microsoft.com/office/drawing/2010/main"/>
              </a:ext>
            </a:extLst>
          </a:blip>
          <a:srcRect l="-1618" r="-1512"/>
          <a:stretch/>
        </p:blipFill>
        <p:spPr>
          <a:xfrm>
            <a:off x="-185615" y="-185615"/>
            <a:ext cx="9505461" cy="5480538"/>
          </a:xfrm>
          <a:prstGeom prst="rect">
            <a:avLst/>
          </a:prstGeom>
        </p:spPr>
      </p:pic>
      <p:sp>
        <p:nvSpPr>
          <p:cNvPr id="9" name="TextBox 8"/>
          <p:cNvSpPr txBox="1"/>
          <p:nvPr/>
        </p:nvSpPr>
        <p:spPr>
          <a:xfrm>
            <a:off x="36512" y="3651335"/>
            <a:ext cx="4230752" cy="796115"/>
          </a:xfrm>
          <a:prstGeom prst="rect">
            <a:avLst/>
          </a:prstGeom>
          <a:noFill/>
        </p:spPr>
        <p:txBody>
          <a:bodyPr wrap="square" rtlCol="0">
            <a:spAutoFit/>
          </a:bodyPr>
          <a:lstStyle/>
          <a:p>
            <a:pPr algn="ctr">
              <a:lnSpc>
                <a:spcPct val="80000"/>
              </a:lnSpc>
            </a:pPr>
            <a:r>
              <a:rPr lang="en-US" sz="2800" dirty="0" smtClean="0">
                <a:solidFill>
                  <a:schemeClr val="bg1"/>
                </a:solidFill>
              </a:rPr>
              <a:t>ECO-FRIENDLY</a:t>
            </a:r>
            <a:br>
              <a:rPr lang="en-US" sz="2800" dirty="0" smtClean="0">
                <a:solidFill>
                  <a:schemeClr val="bg1"/>
                </a:solidFill>
              </a:rPr>
            </a:br>
            <a:r>
              <a:rPr lang="en-US" sz="2800" b="1" dirty="0" smtClean="0">
                <a:solidFill>
                  <a:schemeClr val="bg1"/>
                </a:solidFill>
              </a:rPr>
              <a:t>WATER BOTTLE</a:t>
            </a:r>
            <a:endParaRPr lang="en-US" sz="2800" b="1" dirty="0">
              <a:solidFill>
                <a:schemeClr val="bg1"/>
              </a:solidFill>
            </a:endParaRPr>
          </a:p>
        </p:txBody>
      </p:sp>
      <p:pic>
        <p:nvPicPr>
          <p:cNvPr id="12" name="Picture 11" descr="Water Bottle Ic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7314" y="-534627"/>
            <a:ext cx="9144000" cy="5143500"/>
          </a:xfrm>
          <a:prstGeom prst="rect">
            <a:avLst/>
          </a:prstGeom>
        </p:spPr>
      </p:pic>
      <p:pic>
        <p:nvPicPr>
          <p:cNvPr id="7" name="Picture 6" descr="SP Logo Corner.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1328612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505288"/>
            <a:ext cx="9850239" cy="6566826"/>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576716" cy="2053896"/>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200329"/>
          </a:xfrm>
          <a:prstGeom prst="rect">
            <a:avLst/>
          </a:prstGeom>
          <a:noFill/>
        </p:spPr>
        <p:txBody>
          <a:bodyPr wrap="square" rtlCol="0">
            <a:spAutoFit/>
          </a:bodyPr>
          <a:lstStyle/>
          <a:p>
            <a:r>
              <a:rPr lang="en-GB"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Humpback whales have bumps and ridges on their flippers that help the whale to slow down and turn more efficiently in water. </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7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3664481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392765"/>
            <a:ext cx="9850239" cy="6087780"/>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8"/>
            <a:ext cx="4576716" cy="2655559"/>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754327"/>
          </a:xfrm>
          <a:prstGeom prst="rect">
            <a:avLst/>
          </a:prstGeom>
          <a:noFill/>
        </p:spPr>
        <p:txBody>
          <a:bodyPr wrap="square" rtlCol="0">
            <a:spAutoFit/>
          </a:bodyPr>
          <a:lstStyle/>
          <a:p>
            <a:r>
              <a:rPr lang="en-GB"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Mosquitoes have serrated piercing mouthparts. The shape of the mouthparts causes no pain when the mosquito pierces the skin and sucks the blood of its prey, meaning it can feed unnoticed.</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8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7405914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1"/>
            <a:ext cx="9144000" cy="5143501"/>
          </a:xfrm>
          <a:prstGeom prst="rect">
            <a:avLst/>
          </a:prstGeom>
        </p:spPr>
      </p:pic>
      <p:sp>
        <p:nvSpPr>
          <p:cNvPr id="11" name="Rounded Rectangle 10"/>
          <p:cNvSpPr/>
          <p:nvPr/>
        </p:nvSpPr>
        <p:spPr>
          <a:xfrm>
            <a:off x="-551793" y="724227"/>
            <a:ext cx="5019884" cy="3025447"/>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246769"/>
          </a:xfrm>
          <a:prstGeom prst="rect">
            <a:avLst/>
          </a:prstGeom>
          <a:noFill/>
        </p:spPr>
        <p:txBody>
          <a:bodyPr wrap="square" rtlCol="0">
            <a:spAutoFit/>
          </a:bodyPr>
          <a:lstStyle/>
          <a:p>
            <a:r>
              <a:rPr lang="en-US" sz="2000" b="1" dirty="0" smtClean="0">
                <a:solidFill>
                  <a:srgbClr val="0071BA"/>
                </a:solidFill>
              </a:rPr>
              <a:t>Termite mound design inspired:</a:t>
            </a:r>
          </a:p>
          <a:p>
            <a:r>
              <a:rPr lang="en-US" sz="2000" b="1" dirty="0">
                <a:solidFill>
                  <a:srgbClr val="0071BA"/>
                </a:solidFill>
              </a:rPr>
              <a:t/>
            </a:r>
            <a:br>
              <a:rPr lang="en-US" sz="2000" b="1" dirty="0">
                <a:solidFill>
                  <a:srgbClr val="0071BA"/>
                </a:solidFill>
              </a:rPr>
            </a:br>
            <a:r>
              <a:rPr lang="en-US" sz="2000" b="1" dirty="0" smtClean="0">
                <a:solidFill>
                  <a:srgbClr val="0071BA"/>
                </a:solidFill>
              </a:rPr>
              <a:t>Building design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Engineers are developing office blocks which are naturally ventilated to help control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the temperature of the buildings.  </a:t>
            </a:r>
          </a:p>
          <a:p>
            <a:endParaRPr lang="en-US" sz="2000" dirty="0">
              <a:solidFill>
                <a:srgbClr val="0071BA"/>
              </a:solidFill>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1 of 8</a:t>
            </a:r>
            <a:endParaRPr lang="en-US" sz="3200" b="1" dirty="0">
              <a:solidFill>
                <a:schemeClr val="accent3"/>
              </a:solidFill>
            </a:endParaRPr>
          </a:p>
        </p:txBody>
      </p:sp>
      <p:sp>
        <p:nvSpPr>
          <p:cNvPr id="2" name="Oval 1"/>
          <p:cNvSpPr/>
          <p:nvPr/>
        </p:nvSpPr>
        <p:spPr>
          <a:xfrm>
            <a:off x="3997750" y="2868027"/>
            <a:ext cx="1783502" cy="1783502"/>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5489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1"/>
            <a:ext cx="9144000" cy="5287819"/>
          </a:xfrm>
          <a:prstGeom prst="rect">
            <a:avLst/>
          </a:prstGeom>
        </p:spPr>
      </p:pic>
      <p:sp>
        <p:nvSpPr>
          <p:cNvPr id="11" name="Rounded Rectangle 10"/>
          <p:cNvSpPr/>
          <p:nvPr/>
        </p:nvSpPr>
        <p:spPr>
          <a:xfrm>
            <a:off x="-551793" y="724227"/>
            <a:ext cx="5019884" cy="3222298"/>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554545"/>
          </a:xfrm>
          <a:prstGeom prst="rect">
            <a:avLst/>
          </a:prstGeom>
          <a:noFill/>
        </p:spPr>
        <p:txBody>
          <a:bodyPr wrap="square" rtlCol="0">
            <a:spAutoFit/>
          </a:bodyPr>
          <a:lstStyle/>
          <a:p>
            <a:r>
              <a:rPr lang="en-US" sz="2000" b="1" dirty="0" smtClean="0">
                <a:solidFill>
                  <a:srgbClr val="0071BA"/>
                </a:solidFill>
              </a:rPr>
              <a:t>Locusts’ all seeing eyes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Car design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Car manufacturers developed sensors that can detect movement around the car in any direction, and alert drivers that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they are in danger of a crash.  </a:t>
            </a:r>
          </a:p>
          <a:p>
            <a:endParaRPr lang="en-US" sz="2000" dirty="0">
              <a:solidFill>
                <a:srgbClr val="0071BA"/>
              </a:solidFill>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2 of 8</a:t>
            </a:r>
            <a:endParaRPr lang="en-US" sz="3200" b="1" dirty="0">
              <a:solidFill>
                <a:schemeClr val="accent3"/>
              </a:solidFill>
            </a:endParaRPr>
          </a:p>
        </p:txBody>
      </p:sp>
      <p:sp>
        <p:nvSpPr>
          <p:cNvPr id="3" name="Oval 2"/>
          <p:cNvSpPr/>
          <p:nvPr/>
        </p:nvSpPr>
        <p:spPr>
          <a:xfrm>
            <a:off x="3871310" y="2868027"/>
            <a:ext cx="1783502" cy="1783502"/>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44612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6361" y="-416687"/>
            <a:ext cx="9144002" cy="6121192"/>
          </a:xfrm>
          <a:prstGeom prst="rect">
            <a:avLst/>
          </a:prstGeom>
        </p:spPr>
      </p:pic>
      <p:sp>
        <p:nvSpPr>
          <p:cNvPr id="11" name="Rounded Rectangle 10"/>
          <p:cNvSpPr/>
          <p:nvPr/>
        </p:nvSpPr>
        <p:spPr>
          <a:xfrm>
            <a:off x="-551793" y="724227"/>
            <a:ext cx="5019884" cy="3222298"/>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862322"/>
          </a:xfrm>
          <a:prstGeom prst="rect">
            <a:avLst/>
          </a:prstGeom>
          <a:noFill/>
        </p:spPr>
        <p:txBody>
          <a:bodyPr wrap="square" rtlCol="0">
            <a:spAutoFit/>
          </a:bodyPr>
          <a:lstStyle/>
          <a:p>
            <a:r>
              <a:rPr lang="en-US" sz="2000" b="1" dirty="0" smtClean="0">
                <a:solidFill>
                  <a:srgbClr val="0071BA"/>
                </a:solidFill>
              </a:rPr>
              <a:t>Lotus leaf bumps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Self cleaning paint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Researchers have designed paint which dries to leave bumps on the surface of the wall. These bumps help water </a:t>
            </a:r>
            <a:r>
              <a:rPr lang="en-US" sz="2000" dirty="0" smtClean="0">
                <a:solidFill>
                  <a:srgbClr val="0071BA"/>
                </a:solidFill>
                <a:latin typeface="Arial" panose="020B0604020202020204" pitchFamily="34" charset="0"/>
                <a:cs typeface="Arial" panose="020B0604020202020204" pitchFamily="34" charset="0"/>
              </a:rPr>
              <a:t>run</a:t>
            </a:r>
          </a:p>
          <a:p>
            <a:r>
              <a:rPr lang="en-US" sz="2000" dirty="0" smtClean="0">
                <a:solidFill>
                  <a:srgbClr val="0071BA"/>
                </a:solidFill>
                <a:latin typeface="Arial" panose="020B0604020202020204" pitchFamily="34" charset="0"/>
                <a:cs typeface="Arial" panose="020B0604020202020204" pitchFamily="34" charset="0"/>
              </a:rPr>
              <a:t>off </a:t>
            </a:r>
            <a:r>
              <a:rPr lang="en-US" sz="2000" dirty="0" smtClean="0">
                <a:solidFill>
                  <a:srgbClr val="0071BA"/>
                </a:solidFill>
                <a:latin typeface="Arial" panose="020B0604020202020204" pitchFamily="34" charset="0"/>
                <a:cs typeface="Arial" panose="020B0604020202020204" pitchFamily="34" charset="0"/>
              </a:rPr>
              <a:t>and remove dirt from the wall. </a:t>
            </a:r>
            <a:r>
              <a:rPr lang="en-US" sz="2000" dirty="0" smtClean="0">
                <a:latin typeface="Arial" panose="020B0604020202020204" pitchFamily="34" charset="0"/>
                <a:cs typeface="Arial" panose="020B0604020202020204" pitchFamily="34" charset="0"/>
              </a:rPr>
              <a:t> </a:t>
            </a:r>
          </a:p>
          <a:p>
            <a:endParaRPr lang="en-US" sz="2000" dirty="0" smtClean="0">
              <a:solidFill>
                <a:srgbClr val="0071BA"/>
              </a:solidFill>
              <a:latin typeface="Arial" panose="020B0604020202020204" pitchFamily="34" charset="0"/>
              <a:cs typeface="Arial" panose="020B0604020202020204" pitchFamily="34" charset="0"/>
            </a:endParaRPr>
          </a:p>
          <a:p>
            <a:endParaRPr lang="en-US" sz="2000" dirty="0">
              <a:solidFill>
                <a:srgbClr val="0071BA"/>
              </a:solidFill>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3 of 8</a:t>
            </a:r>
            <a:endParaRPr lang="en-US" sz="3200" b="1" dirty="0">
              <a:solidFill>
                <a:schemeClr val="accent3"/>
              </a:solidFill>
            </a:endParaRPr>
          </a:p>
        </p:txBody>
      </p:sp>
      <p:sp>
        <p:nvSpPr>
          <p:cNvPr id="7" name="Oval 6"/>
          <p:cNvSpPr/>
          <p:nvPr/>
        </p:nvSpPr>
        <p:spPr>
          <a:xfrm>
            <a:off x="3871310" y="2868027"/>
            <a:ext cx="1783502" cy="1783502"/>
          </a:xfrm>
          <a:prstGeom prst="ellipse">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p:cNvSpPr/>
          <p:nvPr/>
        </p:nvSpPr>
        <p:spPr>
          <a:xfrm>
            <a:off x="3905945" y="2868027"/>
            <a:ext cx="1783502" cy="1783502"/>
          </a:xfrm>
          <a:prstGeom prst="ellipse">
            <a:avLst/>
          </a:prstGeom>
          <a:blipFill rotWithShape="1">
            <a:blip r:embed="rId3" cstate="screen">
              <a:extLst>
                <a:ext uri="{28A0092B-C50C-407E-A947-70E740481C1C}">
                  <a14:useLocalDpi xmlns:a14="http://schemas.microsoft.com/office/drawing/2010/main"/>
                </a:ext>
              </a:extLst>
            </a:blip>
            <a:srcRect/>
            <a:stretch>
              <a:fillRect l="4759" t="3575" b="3575"/>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71119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522" y="-476438"/>
            <a:ext cx="9361042" cy="6240694"/>
          </a:xfrm>
          <a:prstGeom prst="rect">
            <a:avLst/>
          </a:prstGeom>
        </p:spPr>
      </p:pic>
      <p:sp>
        <p:nvSpPr>
          <p:cNvPr id="11" name="Rounded Rectangle 10"/>
          <p:cNvSpPr/>
          <p:nvPr/>
        </p:nvSpPr>
        <p:spPr>
          <a:xfrm>
            <a:off x="-551793" y="724227"/>
            <a:ext cx="5019884" cy="3222298"/>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554545"/>
          </a:xfrm>
          <a:prstGeom prst="rect">
            <a:avLst/>
          </a:prstGeom>
          <a:noFill/>
        </p:spPr>
        <p:txBody>
          <a:bodyPr wrap="square" rtlCol="0">
            <a:spAutoFit/>
          </a:bodyPr>
          <a:lstStyle/>
          <a:p>
            <a:r>
              <a:rPr lang="en-US" sz="2000" b="1" dirty="0" smtClean="0">
                <a:solidFill>
                  <a:srgbClr val="0071BA"/>
                </a:solidFill>
              </a:rPr>
              <a:t>Burdock burr hooks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Velcro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Designed as a surface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with hooks and loops which can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stick together and then be pulled apart again. It is used in many products, including shoes.</a:t>
            </a:r>
          </a:p>
          <a:p>
            <a:endParaRPr lang="en-US" sz="2000" dirty="0">
              <a:solidFill>
                <a:srgbClr val="0071BA"/>
              </a:solidFill>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4 of 8</a:t>
            </a:r>
            <a:endParaRPr lang="en-US" sz="3200" b="1" dirty="0">
              <a:solidFill>
                <a:schemeClr val="accent3"/>
              </a:solidFill>
            </a:endParaRPr>
          </a:p>
        </p:txBody>
      </p:sp>
      <p:sp>
        <p:nvSpPr>
          <p:cNvPr id="3" name="Oval 2"/>
          <p:cNvSpPr/>
          <p:nvPr/>
        </p:nvSpPr>
        <p:spPr>
          <a:xfrm>
            <a:off x="3737976" y="2868027"/>
            <a:ext cx="1934882" cy="1934882"/>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31937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6127" y="-164554"/>
            <a:ext cx="9729081" cy="5472609"/>
          </a:xfrm>
          <a:prstGeom prst="rect">
            <a:avLst/>
          </a:prstGeom>
        </p:spPr>
      </p:pic>
      <p:sp>
        <p:nvSpPr>
          <p:cNvPr id="11" name="Rounded Rectangle 10"/>
          <p:cNvSpPr/>
          <p:nvPr/>
        </p:nvSpPr>
        <p:spPr>
          <a:xfrm>
            <a:off x="-736521" y="692008"/>
            <a:ext cx="5828066" cy="3441265"/>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93899"/>
            <a:ext cx="4925132" cy="2862322"/>
          </a:xfrm>
          <a:prstGeom prst="rect">
            <a:avLst/>
          </a:prstGeom>
          <a:noFill/>
        </p:spPr>
        <p:txBody>
          <a:bodyPr wrap="square" rtlCol="0">
            <a:spAutoFit/>
          </a:bodyPr>
          <a:lstStyle/>
          <a:p>
            <a:r>
              <a:rPr lang="en-US" sz="2000" b="1" dirty="0" smtClean="0">
                <a:solidFill>
                  <a:srgbClr val="0071BA"/>
                </a:solidFill>
              </a:rPr>
              <a:t>Kingfisher beak shape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Bullet train shape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The </a:t>
            </a:r>
            <a:r>
              <a:rPr lang="en-US" sz="2000" dirty="0" err="1">
                <a:solidFill>
                  <a:srgbClr val="0071BA"/>
                </a:solidFill>
                <a:latin typeface="Arial" panose="020B0604020202020204" pitchFamily="34" charset="0"/>
                <a:cs typeface="Arial" panose="020B0604020202020204" pitchFamily="34" charset="0"/>
              </a:rPr>
              <a:t>S</a:t>
            </a:r>
            <a:r>
              <a:rPr lang="en-US" sz="2000" dirty="0" err="1" smtClean="0">
                <a:solidFill>
                  <a:srgbClr val="0071BA"/>
                </a:solidFill>
                <a:latin typeface="Arial" panose="020B0604020202020204" pitchFamily="34" charset="0"/>
                <a:cs typeface="Arial" panose="020B0604020202020204" pitchFamily="34" charset="0"/>
              </a:rPr>
              <a:t>hinkansen</a:t>
            </a:r>
            <a:r>
              <a:rPr lang="en-US" sz="2000" dirty="0" smtClean="0">
                <a:solidFill>
                  <a:srgbClr val="0071BA"/>
                </a:solidFill>
                <a:latin typeface="Arial" panose="020B0604020202020204" pitchFamily="34" charset="0"/>
                <a:cs typeface="Arial" panose="020B0604020202020204" pitchFamily="34" charset="0"/>
              </a:rPr>
              <a:t> bullet train travels at high speed from tunnels to open air, both environments with very different air flow. The shape of the train’s long steel nose reduces noise and enables the train to travel faster.</a:t>
            </a:r>
          </a:p>
          <a:p>
            <a:endParaRPr lang="en-US" sz="2000" dirty="0">
              <a:solidFill>
                <a:srgbClr val="0071BA"/>
              </a:solidFill>
            </a:endParaRPr>
          </a:p>
        </p:txBody>
      </p:sp>
      <p:sp>
        <p:nvSpPr>
          <p:cNvPr id="13" name="TextBox 12"/>
          <p:cNvSpPr txBox="1"/>
          <p:nvPr/>
        </p:nvSpPr>
        <p:spPr>
          <a:xfrm>
            <a:off x="166413" y="809123"/>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5 of 8</a:t>
            </a:r>
            <a:endParaRPr lang="en-US" sz="3200" b="1" dirty="0">
              <a:solidFill>
                <a:schemeClr val="accent3"/>
              </a:solidFill>
            </a:endParaRPr>
          </a:p>
        </p:txBody>
      </p:sp>
      <p:sp>
        <p:nvSpPr>
          <p:cNvPr id="3" name="Oval 2"/>
          <p:cNvSpPr/>
          <p:nvPr/>
        </p:nvSpPr>
        <p:spPr>
          <a:xfrm>
            <a:off x="4514272" y="3462213"/>
            <a:ext cx="1588016" cy="1588016"/>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85723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1"/>
            <a:ext cx="9144000" cy="5143501"/>
          </a:xfrm>
          <a:prstGeom prst="rect">
            <a:avLst/>
          </a:prstGeom>
        </p:spPr>
      </p:pic>
      <p:sp>
        <p:nvSpPr>
          <p:cNvPr id="11" name="Rounded Rectangle 10"/>
          <p:cNvSpPr/>
          <p:nvPr/>
        </p:nvSpPr>
        <p:spPr>
          <a:xfrm>
            <a:off x="-551793" y="724227"/>
            <a:ext cx="5019884" cy="3222298"/>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862322"/>
          </a:xfrm>
          <a:prstGeom prst="rect">
            <a:avLst/>
          </a:prstGeom>
          <a:noFill/>
        </p:spPr>
        <p:txBody>
          <a:bodyPr wrap="square" rtlCol="0">
            <a:spAutoFit/>
          </a:bodyPr>
          <a:lstStyle/>
          <a:p>
            <a:r>
              <a:rPr lang="en-US" sz="2000" b="1" dirty="0" smtClean="0">
                <a:solidFill>
                  <a:srgbClr val="0071BA"/>
                </a:solidFill>
              </a:rPr>
              <a:t>Algae-free shark skin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Ship engineering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Scientists have developed a patterned coating for ships that can prevent growth of algae on the hull, and reduce drag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as they move through the water.</a:t>
            </a:r>
          </a:p>
          <a:p>
            <a:endParaRPr lang="en-US" sz="2000" dirty="0" smtClean="0">
              <a:solidFill>
                <a:srgbClr val="0071BA"/>
              </a:solidFill>
              <a:latin typeface="Arial" panose="020B0604020202020204" pitchFamily="34" charset="0"/>
              <a:cs typeface="Arial" panose="020B0604020202020204" pitchFamily="34" charset="0"/>
            </a:endParaRPr>
          </a:p>
          <a:p>
            <a:endParaRPr lang="en-US" sz="2000" dirty="0">
              <a:solidFill>
                <a:srgbClr val="0071BA"/>
              </a:solidFill>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6 of 8</a:t>
            </a:r>
            <a:endParaRPr lang="en-US" sz="3200" b="1" dirty="0">
              <a:solidFill>
                <a:schemeClr val="accent3"/>
              </a:solidFill>
            </a:endParaRPr>
          </a:p>
        </p:txBody>
      </p:sp>
      <p:sp>
        <p:nvSpPr>
          <p:cNvPr id="3" name="Oval 2"/>
          <p:cNvSpPr/>
          <p:nvPr/>
        </p:nvSpPr>
        <p:spPr>
          <a:xfrm>
            <a:off x="4102220" y="2868027"/>
            <a:ext cx="1783502" cy="1783502"/>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9797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9308526" cy="5236046"/>
          </a:xfrm>
          <a:prstGeom prst="rect">
            <a:avLst/>
          </a:prstGeom>
        </p:spPr>
      </p:pic>
      <p:sp>
        <p:nvSpPr>
          <p:cNvPr id="11" name="Rounded Rectangle 10"/>
          <p:cNvSpPr/>
          <p:nvPr/>
        </p:nvSpPr>
        <p:spPr>
          <a:xfrm>
            <a:off x="-551793" y="724226"/>
            <a:ext cx="5181520" cy="3420591"/>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463314" cy="2554545"/>
          </a:xfrm>
          <a:prstGeom prst="rect">
            <a:avLst/>
          </a:prstGeom>
          <a:noFill/>
        </p:spPr>
        <p:txBody>
          <a:bodyPr wrap="square" rtlCol="0">
            <a:spAutoFit/>
          </a:bodyPr>
          <a:lstStyle/>
          <a:p>
            <a:r>
              <a:rPr lang="en-US" sz="2000" b="1" dirty="0" smtClean="0">
                <a:solidFill>
                  <a:srgbClr val="0071BA"/>
                </a:solidFill>
              </a:rPr>
              <a:t>The bumpy fins of the humpback whale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Wind turbine design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Researchers are developing wind turbines with bumps and ridges along the edge of the blade to improve the efficiency </a:t>
            </a:r>
            <a:br>
              <a:rPr lang="en-US" sz="2000" dirty="0" smtClean="0">
                <a:solidFill>
                  <a:srgbClr val="0071BA"/>
                </a:solidFill>
                <a:latin typeface="Arial" panose="020B0604020202020204" pitchFamily="34" charset="0"/>
                <a:cs typeface="Arial" panose="020B0604020202020204" pitchFamily="34" charset="0"/>
              </a:rPr>
            </a:br>
            <a:r>
              <a:rPr lang="en-US" sz="2000" dirty="0" smtClean="0">
                <a:solidFill>
                  <a:srgbClr val="0071BA"/>
                </a:solidFill>
                <a:latin typeface="Arial" panose="020B0604020202020204" pitchFamily="34" charset="0"/>
                <a:cs typeface="Arial" panose="020B0604020202020204" pitchFamily="34" charset="0"/>
              </a:rPr>
              <a:t>of turbines.</a:t>
            </a:r>
            <a:endParaRPr lang="en-US" sz="2000" dirty="0">
              <a:solidFill>
                <a:srgbClr val="0071BA"/>
              </a:solidFill>
              <a:latin typeface="Arial" panose="020B0604020202020204" pitchFamily="34" charset="0"/>
              <a:cs typeface="Arial" panose="020B0604020202020204" pitchFamily="34" charset="0"/>
            </a:endParaRP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7 of 8</a:t>
            </a:r>
            <a:endParaRPr lang="en-US" sz="3200" b="1" dirty="0">
              <a:solidFill>
                <a:schemeClr val="accent3"/>
              </a:solidFill>
            </a:endParaRPr>
          </a:p>
        </p:txBody>
      </p:sp>
      <p:sp>
        <p:nvSpPr>
          <p:cNvPr id="3" name="Oval 2"/>
          <p:cNvSpPr/>
          <p:nvPr/>
        </p:nvSpPr>
        <p:spPr>
          <a:xfrm>
            <a:off x="4021400" y="3253066"/>
            <a:ext cx="1783502" cy="1783502"/>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7314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591904"/>
            <a:ext cx="9628562" cy="6419854"/>
          </a:xfrm>
          <a:prstGeom prst="rect">
            <a:avLst/>
          </a:prstGeom>
        </p:spPr>
      </p:pic>
      <p:sp>
        <p:nvSpPr>
          <p:cNvPr id="11" name="Rounded Rectangle 10"/>
          <p:cNvSpPr/>
          <p:nvPr/>
        </p:nvSpPr>
        <p:spPr>
          <a:xfrm>
            <a:off x="-551793" y="724227"/>
            <a:ext cx="5574066" cy="3166592"/>
          </a:xfrm>
          <a:prstGeom prst="roundRect">
            <a:avLst/>
          </a:prstGeom>
          <a:solidFill>
            <a:schemeClr val="bg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426117"/>
            <a:ext cx="4682678" cy="2246769"/>
          </a:xfrm>
          <a:prstGeom prst="rect">
            <a:avLst/>
          </a:prstGeom>
          <a:noFill/>
        </p:spPr>
        <p:txBody>
          <a:bodyPr wrap="square" rtlCol="0">
            <a:spAutoFit/>
          </a:bodyPr>
          <a:lstStyle/>
          <a:p>
            <a:r>
              <a:rPr lang="en-US" sz="2000" b="1" dirty="0" smtClean="0">
                <a:solidFill>
                  <a:srgbClr val="0071BA"/>
                </a:solidFill>
              </a:rPr>
              <a:t>The pain-free mouthparts of the mosquito inspired:</a:t>
            </a:r>
          </a:p>
          <a:p>
            <a:r>
              <a:rPr lang="en-US" sz="2000" b="1" dirty="0" smtClean="0">
                <a:solidFill>
                  <a:srgbClr val="0071BA"/>
                </a:solidFill>
              </a:rPr>
              <a:t/>
            </a:r>
            <a:br>
              <a:rPr lang="en-US" sz="2000" b="1" dirty="0" smtClean="0">
                <a:solidFill>
                  <a:srgbClr val="0071BA"/>
                </a:solidFill>
              </a:rPr>
            </a:br>
            <a:r>
              <a:rPr lang="en-US" sz="2000" b="1" dirty="0" smtClean="0">
                <a:solidFill>
                  <a:srgbClr val="0071BA"/>
                </a:solidFill>
              </a:rPr>
              <a:t>Medical needle design </a:t>
            </a:r>
            <a:r>
              <a:rPr lang="en-US" sz="2000" dirty="0" smtClean="0">
                <a:solidFill>
                  <a:srgbClr val="0071BA"/>
                </a:solidFill>
              </a:rPr>
              <a:t>- </a:t>
            </a:r>
            <a:r>
              <a:rPr lang="en-US" sz="2000" dirty="0" smtClean="0">
                <a:solidFill>
                  <a:srgbClr val="0071BA"/>
                </a:solidFill>
                <a:latin typeface="Arial" panose="020B0604020202020204" pitchFamily="34" charset="0"/>
                <a:cs typeface="Arial" panose="020B0604020202020204" pitchFamily="34" charset="0"/>
              </a:rPr>
              <a:t>Researchers have designed serrated needles that have less contact with the nerves under the skin, causing less pain.</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chemeClr val="accent3"/>
                </a:solidFill>
                <a:latin typeface="Arial" panose="020B0604020202020204" pitchFamily="34" charset="0"/>
                <a:cs typeface="Arial" panose="020B0604020202020204" pitchFamily="34" charset="0"/>
              </a:rPr>
              <a:t>8 of 8</a:t>
            </a:r>
            <a:endParaRPr lang="en-US" sz="3200" b="1" dirty="0">
              <a:solidFill>
                <a:schemeClr val="accent3"/>
              </a:solidFill>
            </a:endParaRPr>
          </a:p>
        </p:txBody>
      </p:sp>
      <p:sp>
        <p:nvSpPr>
          <p:cNvPr id="3" name="Oval 2"/>
          <p:cNvSpPr/>
          <p:nvPr/>
        </p:nvSpPr>
        <p:spPr>
          <a:xfrm>
            <a:off x="4245977" y="3253066"/>
            <a:ext cx="1783502" cy="1783502"/>
          </a:xfrm>
          <a:prstGeom prst="ellipse">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75617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5143500"/>
          </a:xfrm>
          <a:prstGeom prst="rect">
            <a:avLst/>
          </a:prstGeom>
          <a:solidFill>
            <a:srgbClr val="0071BA"/>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823309" y="1293062"/>
            <a:ext cx="5246414" cy="2554545"/>
          </a:xfrm>
          <a:prstGeom prst="rect">
            <a:avLst/>
          </a:prstGeom>
          <a:noFill/>
        </p:spPr>
        <p:txBody>
          <a:bodyPr wrap="square" rtlCol="0">
            <a:spAutoFit/>
          </a:bodyPr>
          <a:lstStyle/>
          <a:p>
            <a:r>
              <a:rPr lang="en-US" sz="4000" b="1" dirty="0" smtClean="0">
                <a:solidFill>
                  <a:schemeClr val="bg1"/>
                </a:solidFill>
              </a:rPr>
              <a:t>Reduce</a:t>
            </a:r>
            <a:br>
              <a:rPr lang="en-US" sz="4000" b="1" dirty="0" smtClean="0">
                <a:solidFill>
                  <a:schemeClr val="bg1"/>
                </a:solidFill>
              </a:rPr>
            </a:br>
            <a:r>
              <a:rPr lang="en-US" sz="4000" b="1" dirty="0" smtClean="0">
                <a:solidFill>
                  <a:schemeClr val="bg1"/>
                </a:solidFill>
              </a:rPr>
              <a:t>Reuse</a:t>
            </a:r>
          </a:p>
          <a:p>
            <a:r>
              <a:rPr lang="en-US" sz="4000" b="1" dirty="0" smtClean="0">
                <a:solidFill>
                  <a:schemeClr val="bg1"/>
                </a:solidFill>
              </a:rPr>
              <a:t>Repair</a:t>
            </a:r>
            <a:br>
              <a:rPr lang="en-US" sz="4000" b="1" dirty="0" smtClean="0">
                <a:solidFill>
                  <a:schemeClr val="bg1"/>
                </a:solidFill>
              </a:rPr>
            </a:br>
            <a:r>
              <a:rPr lang="en-US" sz="4000" b="1" dirty="0" smtClean="0">
                <a:solidFill>
                  <a:schemeClr val="bg1"/>
                </a:solidFill>
              </a:rPr>
              <a:t>Recycle</a:t>
            </a:r>
            <a:endParaRPr lang="en-US" sz="4000" b="1" dirty="0">
              <a:solidFill>
                <a:schemeClr val="bg1"/>
              </a:solidFill>
            </a:endParaRPr>
          </a:p>
        </p:txBody>
      </p:sp>
      <p:pic>
        <p:nvPicPr>
          <p:cNvPr id="10" name="Picture 9" descr="SL_RECYCL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56687" y="2645489"/>
            <a:ext cx="2163112" cy="2160240"/>
          </a:xfrm>
          <a:prstGeom prst="rect">
            <a:avLst/>
          </a:prstGeom>
        </p:spPr>
      </p:pic>
      <p:pic>
        <p:nvPicPr>
          <p:cNvPr id="11" name="Picture 10" descr="SL_REDUC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6687" y="408335"/>
            <a:ext cx="2163112" cy="2160240"/>
          </a:xfrm>
          <a:prstGeom prst="rect">
            <a:avLst/>
          </a:prstGeom>
        </p:spPr>
      </p:pic>
      <p:pic>
        <p:nvPicPr>
          <p:cNvPr id="12" name="Picture 11" descr="SL_REPAIR.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19799" y="2645489"/>
            <a:ext cx="2163112" cy="2160240"/>
          </a:xfrm>
          <a:prstGeom prst="rect">
            <a:avLst/>
          </a:prstGeom>
        </p:spPr>
      </p:pic>
      <p:pic>
        <p:nvPicPr>
          <p:cNvPr id="13" name="Picture 12" descr="SL_REUSE.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9799" y="408335"/>
            <a:ext cx="2163112" cy="2160240"/>
          </a:xfrm>
          <a:prstGeom prst="rect">
            <a:avLst/>
          </a:prstGeom>
        </p:spPr>
      </p:pic>
    </p:spTree>
    <p:extLst>
      <p:ext uri="{BB962C8B-B14F-4D97-AF65-F5344CB8AC3E}">
        <p14:creationId xmlns:p14="http://schemas.microsoft.com/office/powerpoint/2010/main" val="2999694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2"/>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11889" t="7207" r="1216" b="7422"/>
          <a:stretch/>
        </p:blipFill>
        <p:spPr>
          <a:xfrm>
            <a:off x="3014678" y="673810"/>
            <a:ext cx="3114644" cy="3060000"/>
          </a:xfrm>
          <a:prstGeom prst="rect">
            <a:avLst/>
          </a:prstGeom>
        </p:spPr>
      </p:pic>
      <p:sp>
        <p:nvSpPr>
          <p:cNvPr id="5" name="TextBox 4"/>
          <p:cNvSpPr txBox="1"/>
          <p:nvPr/>
        </p:nvSpPr>
        <p:spPr>
          <a:xfrm>
            <a:off x="1839097" y="3733810"/>
            <a:ext cx="5465805" cy="553998"/>
          </a:xfrm>
          <a:prstGeom prst="rect">
            <a:avLst/>
          </a:prstGeom>
          <a:noFill/>
        </p:spPr>
        <p:txBody>
          <a:bodyPr wrap="square" rtlCol="0">
            <a:spAutoFit/>
          </a:bodyPr>
          <a:lstStyle/>
          <a:p>
            <a:pPr algn="ctr"/>
            <a:r>
              <a:rPr lang="en-GB" sz="3000" dirty="0">
                <a:latin typeface="Arial" panose="020B0604020202020204" pitchFamily="34" charset="0"/>
                <a:cs typeface="Arial" panose="020B0604020202020204" pitchFamily="34" charset="0"/>
              </a:rPr>
              <a:t>Eco-friendly water bottle video</a:t>
            </a:r>
          </a:p>
        </p:txBody>
      </p:sp>
    </p:spTree>
    <p:extLst>
      <p:ext uri="{BB962C8B-B14F-4D97-AF65-F5344CB8AC3E}">
        <p14:creationId xmlns:p14="http://schemas.microsoft.com/office/powerpoint/2010/main" val="1578324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rmite mound.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9144000" cy="5226537"/>
          </a:xfrm>
          <a:prstGeom prst="rect">
            <a:avLst/>
          </a:prstGeom>
        </p:spPr>
      </p:pic>
      <p:sp>
        <p:nvSpPr>
          <p:cNvPr id="17" name="Rectangle 1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551794" y="724229"/>
            <a:ext cx="4696401" cy="2196772"/>
          </a:xfrm>
          <a:prstGeom prst="roundRect">
            <a:avLst/>
          </a:prstGeom>
          <a:solidFill>
            <a:schemeClr val="accent3">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6413" y="1338196"/>
            <a:ext cx="3704897" cy="1323439"/>
          </a:xfrm>
          <a:prstGeom prst="rect">
            <a:avLst/>
          </a:prstGeom>
          <a:noFill/>
        </p:spPr>
        <p:txBody>
          <a:bodyPr wrap="square" rtlCol="0">
            <a:spAutoFit/>
          </a:bodyPr>
          <a:lstStyle/>
          <a:p>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Termites have to keep the temperature of the termite mound constant</a:t>
            </a:r>
            <a:r>
              <a:rPr lang="en-GB" sz="1600" dirty="0" smtClean="0">
                <a:solidFill>
                  <a:srgbClr val="FFFFFF"/>
                </a:solidFill>
                <a:latin typeface="Helvetica" panose="020B0604020202020204" pitchFamily="34" charset="0"/>
                <a:ea typeface="Times New Roman" panose="02020603050405020304" pitchFamily="18" charset="0"/>
                <a:cs typeface="Times New Roman" panose="02020603050405020304" pitchFamily="18" charset="0"/>
              </a:rPr>
              <a:t>. To do this, they</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 build air vent tunnels to ensure that air circulates and prevents the mound overheating. </a:t>
            </a:r>
            <a:endParaRPr lang="en-GB" sz="1600" dirty="0" smtClean="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1 of 8</a:t>
            </a:r>
            <a:endParaRPr lang="en-US" sz="3200" b="1" dirty="0">
              <a:solidFill>
                <a:srgbClr val="FFFFFF"/>
              </a:solidFill>
            </a:endParaRPr>
          </a:p>
        </p:txBody>
      </p:sp>
      <p:sp>
        <p:nvSpPr>
          <p:cNvPr id="19" name="Rectangle 18"/>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14670066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52537" y="-545161"/>
            <a:ext cx="9649074" cy="6316860"/>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195716" cy="2050233"/>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200328"/>
          </a:xfrm>
          <a:prstGeom prst="rect">
            <a:avLst/>
          </a:prstGeom>
          <a:noFill/>
        </p:spPr>
        <p:txBody>
          <a:bodyPr wrap="square" rtlCol="0">
            <a:spAutoFit/>
          </a:bodyPr>
          <a:lstStyle/>
          <a:p>
            <a:r>
              <a:rPr lang="en-GB" sz="24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Locusts use complex eyes to see in several directions at once. </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2 of 8</a:t>
            </a:r>
            <a:endParaRPr lang="en-US" sz="3200" b="1" dirty="0">
              <a:solidFill>
                <a:srgbClr val="FFFFFF"/>
              </a:solidFill>
            </a:endParaRPr>
          </a:p>
        </p:txBody>
      </p:sp>
      <p:sp>
        <p:nvSpPr>
          <p:cNvPr id="17" name="Rectangle 16"/>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3431872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350948" y="117475"/>
            <a:ext cx="6606294" cy="4404196"/>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423104" cy="2284084"/>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477328"/>
          </a:xfrm>
          <a:prstGeom prst="rect">
            <a:avLst/>
          </a:prstGeom>
          <a:noFill/>
        </p:spPr>
        <p:txBody>
          <a:bodyPr wrap="square" rtlCol="0">
            <a:spAutoFit/>
          </a:bodyPr>
          <a:lstStyle/>
          <a:p>
            <a:r>
              <a:rPr lang="en-GB"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Lotus leaves have small bumps and ridges on their surface that help water run off the surface of the leaf. This helps to keep the leaves clean. </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3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20878154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rdock plan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5385" y="-692526"/>
            <a:ext cx="9837616" cy="6569682"/>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423104" cy="2441002"/>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569660"/>
          </a:xfrm>
          <a:prstGeom prst="rect">
            <a:avLst/>
          </a:prstGeom>
          <a:noFill/>
        </p:spPr>
        <p:txBody>
          <a:bodyPr wrap="square" rtlCol="0">
            <a:spAutoFit/>
          </a:bodyPr>
          <a:lstStyle/>
          <a:p>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Burdock burrs, the seeds of the burdock plant, are covered in tiny hooks which attach to an animal’s</a:t>
            </a:r>
            <a:b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b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fur. The animal then carries them around until they fall off, which helps </a:t>
            </a:r>
            <a:b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b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to spread the seeds.</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4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22963255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9144001" cy="5143500"/>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576716" cy="2612408"/>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815882"/>
          </a:xfrm>
          <a:prstGeom prst="rect">
            <a:avLst/>
          </a:prstGeom>
          <a:noFill/>
        </p:spPr>
        <p:txBody>
          <a:bodyPr wrap="square" rtlCol="0">
            <a:spAutoFit/>
          </a:bodyPr>
          <a:lstStyle/>
          <a:p>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Kingfishers dive from the air into </a:t>
            </a:r>
            <a:b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b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the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water,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passing through two very different environments. Their beak provides an ideal shape for this impact, meaning that they barely make a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splash,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despite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going </a:t>
            </a: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at speeds of </a:t>
            </a:r>
            <a:b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br>
            <a:r>
              <a:rPr lang="en-GB" sz="1600"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up to 25 miles per hour.</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5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41881060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5931" y="-1974172"/>
            <a:ext cx="9935862" cy="6624736"/>
          </a:xfrm>
          <a:prstGeom prst="rect">
            <a:avLst/>
          </a:prstGeom>
        </p:spPr>
      </p:pic>
      <p:sp>
        <p:nvSpPr>
          <p:cNvPr id="16" name="Rectangle 15"/>
          <p:cNvSpPr/>
          <p:nvPr/>
        </p:nvSpPr>
        <p:spPr>
          <a:xfrm>
            <a:off x="166412" y="4357008"/>
            <a:ext cx="8645433" cy="646331"/>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
        <p:nvSpPr>
          <p:cNvPr id="7" name="Rectangle 6"/>
          <p:cNvSpPr/>
          <p:nvPr/>
        </p:nvSpPr>
        <p:spPr>
          <a:xfrm>
            <a:off x="-195385" y="4308231"/>
            <a:ext cx="9534770" cy="1182077"/>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51793" y="724229"/>
            <a:ext cx="4576716" cy="2284084"/>
          </a:xfrm>
          <a:prstGeom prst="roundRect">
            <a:avLst/>
          </a:prstGeom>
          <a:solidFill>
            <a:schemeClr val="accent3">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6413" y="1338196"/>
            <a:ext cx="3704897" cy="1477328"/>
          </a:xfrm>
          <a:prstGeom prst="rect">
            <a:avLst/>
          </a:prstGeom>
          <a:noFill/>
        </p:spPr>
        <p:txBody>
          <a:bodyPr wrap="square" rtlCol="0">
            <a:spAutoFit/>
          </a:bodyPr>
          <a:lstStyle/>
          <a:p>
            <a:r>
              <a:rPr lang="en-GB" dirty="0" smtClean="0">
                <a:solidFill>
                  <a:srgbClr val="FFFFFF"/>
                </a:solidFill>
                <a:effectLst/>
                <a:latin typeface="Helvetica" panose="020B0604020202020204" pitchFamily="34" charset="0"/>
                <a:ea typeface="Times New Roman" panose="02020603050405020304" pitchFamily="18" charset="0"/>
                <a:cs typeface="Times New Roman" panose="02020603050405020304" pitchFamily="18" charset="0"/>
              </a:rPr>
              <a:t>Shark skin has a surface texture that reduces the attachment of algae and microbes. This decreases the drag on the shark as it swims through the water. </a:t>
            </a:r>
          </a:p>
        </p:txBody>
      </p:sp>
      <p:sp>
        <p:nvSpPr>
          <p:cNvPr id="13" name="TextBox 12"/>
          <p:cNvSpPr txBox="1"/>
          <p:nvPr/>
        </p:nvSpPr>
        <p:spPr>
          <a:xfrm>
            <a:off x="166413" y="841341"/>
            <a:ext cx="3704897" cy="584776"/>
          </a:xfrm>
          <a:prstGeom prst="rect">
            <a:avLst/>
          </a:prstGeom>
          <a:noFill/>
        </p:spPr>
        <p:txBody>
          <a:bodyPr wrap="square" rtlCol="0">
            <a:spAutoFit/>
          </a:bodyPr>
          <a:lstStyle/>
          <a:p>
            <a:r>
              <a:rPr lang="en-GB" sz="3200" b="1" dirty="0" smtClean="0">
                <a:solidFill>
                  <a:srgbClr val="FFFFFF"/>
                </a:solidFill>
                <a:latin typeface="Arial" panose="020B0604020202020204" pitchFamily="34" charset="0"/>
                <a:cs typeface="Arial" panose="020B0604020202020204" pitchFamily="34" charset="0"/>
              </a:rPr>
              <a:t>6 of 8</a:t>
            </a:r>
            <a:endParaRPr lang="en-US" sz="3200" b="1" dirty="0">
              <a:solidFill>
                <a:srgbClr val="FFFFFF"/>
              </a:solidFill>
            </a:endParaRPr>
          </a:p>
        </p:txBody>
      </p:sp>
      <p:sp>
        <p:nvSpPr>
          <p:cNvPr id="15" name="Rectangle 14"/>
          <p:cNvSpPr/>
          <p:nvPr/>
        </p:nvSpPr>
        <p:spPr>
          <a:xfrm>
            <a:off x="166412" y="4436656"/>
            <a:ext cx="8645433" cy="584776"/>
          </a:xfrm>
          <a:prstGeom prst="rect">
            <a:avLst/>
          </a:prstGeom>
        </p:spPr>
        <p:txBody>
          <a:bodyPr wrap="square">
            <a:spAutoFit/>
          </a:bodyPr>
          <a:lstStyle/>
          <a:p>
            <a:r>
              <a:rPr lang="en-GB" b="1" dirty="0" smtClean="0">
                <a:solidFill>
                  <a:srgbClr val="FFFFFF"/>
                </a:solidFill>
                <a:latin typeface="Arial" panose="020B0604020202020204" pitchFamily="34" charset="0"/>
                <a:cs typeface="Arial" panose="020B0604020202020204" pitchFamily="34" charset="0"/>
              </a:rPr>
              <a:t>BIO</a:t>
            </a:r>
            <a:r>
              <a:rPr lang="en-GB" dirty="0" smtClean="0">
                <a:solidFill>
                  <a:srgbClr val="FFFFFF"/>
                </a:solidFill>
                <a:latin typeface="Arial" panose="020B0604020202020204" pitchFamily="34" charset="0"/>
                <a:cs typeface="Arial" panose="020B0604020202020204" pitchFamily="34" charset="0"/>
              </a:rPr>
              <a:t>MIMICRY</a:t>
            </a:r>
            <a:r>
              <a:rPr lang="en-GB" b="1" dirty="0" smtClean="0">
                <a:solidFill>
                  <a:srgbClr val="FFFFFF"/>
                </a:solidFill>
                <a:latin typeface="Arial" panose="020B0604020202020204" pitchFamily="34" charset="0"/>
                <a:cs typeface="Arial" panose="020B0604020202020204" pitchFamily="34" charset="0"/>
              </a:rPr>
              <a:t/>
            </a:r>
            <a:br>
              <a:rPr lang="en-GB" b="1" dirty="0" smtClean="0">
                <a:solidFill>
                  <a:srgbClr val="FFFFFF"/>
                </a:solidFill>
                <a:latin typeface="Arial" panose="020B0604020202020204" pitchFamily="34" charset="0"/>
                <a:cs typeface="Arial" panose="020B0604020202020204" pitchFamily="34" charset="0"/>
              </a:rPr>
            </a:br>
            <a:r>
              <a:rPr lang="en-GB" sz="1400" dirty="0" smtClean="0">
                <a:solidFill>
                  <a:srgbClr val="FFFFFF"/>
                </a:solidFill>
                <a:latin typeface="Arial" panose="020B0604020202020204" pitchFamily="34" charset="0"/>
                <a:cs typeface="Arial" panose="020B0604020202020204" pitchFamily="34" charset="0"/>
              </a:rPr>
              <a:t>Match the natural world example with the invention or design it inspired.</a:t>
            </a:r>
          </a:p>
        </p:txBody>
      </p:sp>
    </p:spTree>
    <p:extLst>
      <p:ext uri="{BB962C8B-B14F-4D97-AF65-F5344CB8AC3E}">
        <p14:creationId xmlns:p14="http://schemas.microsoft.com/office/powerpoint/2010/main" val="12599383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limate Change">
      <a:dk1>
        <a:sysClr val="windowText" lastClr="000000"/>
      </a:dk1>
      <a:lt1>
        <a:sysClr val="window" lastClr="FFFFFF"/>
      </a:lt1>
      <a:dk2>
        <a:srgbClr val="6A971F"/>
      </a:dk2>
      <a:lt2>
        <a:srgbClr val="F28C00"/>
      </a:lt2>
      <a:accent1>
        <a:srgbClr val="6A971F"/>
      </a:accent1>
      <a:accent2>
        <a:srgbClr val="F28C00"/>
      </a:accent2>
      <a:accent3>
        <a:srgbClr val="0071BA"/>
      </a:accent3>
      <a:accent4>
        <a:srgbClr val="E6007E"/>
      </a:accent4>
      <a:accent5>
        <a:srgbClr val="FFED00"/>
      </a:accent5>
      <a:accent6>
        <a:srgbClr val="9C9C9C"/>
      </a:accent6>
      <a:hlink>
        <a:srgbClr val="0071BA"/>
      </a:hlink>
      <a:folHlink>
        <a:srgbClr val="F28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432</TotalTime>
  <Words>302</Words>
  <Application>Microsoft Office PowerPoint</Application>
  <PresentationFormat>On-screen Show (16:9)</PresentationFormat>
  <Paragraphs>60</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Helvetica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Glasgow Science Centre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Hill</dc:creator>
  <cp:lastModifiedBy>Laura McNamara</cp:lastModifiedBy>
  <cp:revision>29</cp:revision>
  <dcterms:created xsi:type="dcterms:W3CDTF">2018-06-04T09:40:53Z</dcterms:created>
  <dcterms:modified xsi:type="dcterms:W3CDTF">2018-08-08T14:59:41Z</dcterms:modified>
</cp:coreProperties>
</file>