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115">
          <p15:clr>
            <a:srgbClr val="A4A3A4"/>
          </p15:clr>
        </p15:guide>
        <p15:guide id="3" pos="2880">
          <p15:clr>
            <a:srgbClr val="A4A3A4"/>
          </p15:clr>
        </p15:guide>
        <p15:guide id="4" orient="horz" pos="17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45" d="100"/>
          <a:sy n="145" d="100"/>
        </p:scale>
        <p:origin x="624" y="126"/>
      </p:cViewPr>
      <p:guideLst>
        <p:guide orient="horz" pos="1620"/>
        <p:guide pos="3115"/>
        <p:guide pos="2880"/>
        <p:guide orient="horz" pos="17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F7A8D-C124-F343-879E-E806E96B3154}" type="datetimeFigureOut">
              <a:rPr lang="en-US" smtClean="0"/>
              <a:t>8/9/2018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AD0-385C-8E44-9357-D6DC0A016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4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F7A8D-C124-F343-879E-E806E96B3154}" type="datetimeFigureOut">
              <a:rPr lang="en-US" smtClean="0"/>
              <a:t>8/9/2018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AD0-385C-8E44-9357-D6DC0A016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156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F7A8D-C124-F343-879E-E806E96B3154}" type="datetimeFigureOut">
              <a:rPr lang="en-US" smtClean="0"/>
              <a:t>8/9/2018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AD0-385C-8E44-9357-D6DC0A016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40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F7A8D-C124-F343-879E-E806E96B3154}" type="datetimeFigureOut">
              <a:rPr lang="en-US" smtClean="0"/>
              <a:t>8/9/2018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AD0-385C-8E44-9357-D6DC0A016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274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F7A8D-C124-F343-879E-E806E96B3154}" type="datetimeFigureOut">
              <a:rPr lang="en-US" smtClean="0"/>
              <a:t>8/9/2018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AD0-385C-8E44-9357-D6DC0A016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89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F7A8D-C124-F343-879E-E806E96B3154}" type="datetimeFigureOut">
              <a:rPr lang="en-US" smtClean="0"/>
              <a:t>8/9/2018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AD0-385C-8E44-9357-D6DC0A016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963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F7A8D-C124-F343-879E-E806E96B3154}" type="datetimeFigureOut">
              <a:rPr lang="en-US" smtClean="0"/>
              <a:t>8/9/2018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AD0-385C-8E44-9357-D6DC0A016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60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F7A8D-C124-F343-879E-E806E96B3154}" type="datetimeFigureOut">
              <a:rPr lang="en-US" smtClean="0"/>
              <a:t>8/9/2018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AD0-385C-8E44-9357-D6DC0A016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445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F7A8D-C124-F343-879E-E806E96B3154}" type="datetimeFigureOut">
              <a:rPr lang="en-US" smtClean="0"/>
              <a:t>8/9/2018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AD0-385C-8E44-9357-D6DC0A016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81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F7A8D-C124-F343-879E-E806E96B3154}" type="datetimeFigureOut">
              <a:rPr lang="en-US" smtClean="0"/>
              <a:t>8/9/2018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AD0-385C-8E44-9357-D6DC0A016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96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F7A8D-C124-F343-879E-E806E96B3154}" type="datetimeFigureOut">
              <a:rPr lang="en-US" smtClean="0"/>
              <a:t>8/9/2018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7EAD0-385C-8E44-9357-D6DC0A016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37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F7A8D-C124-F343-879E-E806E96B3154}" type="datetimeFigureOut">
              <a:rPr lang="en-US" smtClean="0"/>
              <a:t>8/9/2018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7EAD0-385C-8E44-9357-D6DC0A016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29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treesforlife.org.au/kids-carbon-calculato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eym10GGidQ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60DEmKtB0E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de7gbbUiRc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7CFE5tD1CCI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cycling-Saver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63314"/>
            <a:ext cx="9180512" cy="6129904"/>
          </a:xfrm>
          <a:prstGeom prst="rect">
            <a:avLst/>
          </a:prstGeom>
        </p:spPr>
      </p:pic>
      <p:pic>
        <p:nvPicPr>
          <p:cNvPr id="6" name="Picture 5" descr="Recycling-Savers-Icons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000"/>
          <a:stretch/>
        </p:blipFill>
        <p:spPr>
          <a:xfrm>
            <a:off x="0" y="0"/>
            <a:ext cx="4572000" cy="5143500"/>
          </a:xfrm>
          <a:prstGeom prst="rect">
            <a:avLst/>
          </a:prstGeom>
        </p:spPr>
      </p:pic>
      <p:pic>
        <p:nvPicPr>
          <p:cNvPr id="7" name="Picture 6" descr="SP Logo Corner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32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10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1877474"/>
            <a:ext cx="1297577" cy="1518547"/>
          </a:xfrm>
          <a:prstGeom prst="rect">
            <a:avLst/>
          </a:prstGeom>
        </p:spPr>
      </p:pic>
      <p:pic>
        <p:nvPicPr>
          <p:cNvPr id="5" name="Picture 4" descr="SP-GSC Logo Corner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183" r="50000"/>
          <a:stretch/>
        </p:blipFill>
        <p:spPr>
          <a:xfrm>
            <a:off x="0" y="3764154"/>
            <a:ext cx="4572000" cy="1379346"/>
          </a:xfrm>
          <a:prstGeom prst="rect">
            <a:avLst/>
          </a:prstGeom>
        </p:spPr>
      </p:pic>
      <p:pic>
        <p:nvPicPr>
          <p:cNvPr id="6" name="Picture 5" descr="Slide09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76"/>
          <a:stretch/>
        </p:blipFill>
        <p:spPr>
          <a:xfrm>
            <a:off x="7275860" y="478134"/>
            <a:ext cx="1472425" cy="40583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5308" y="245242"/>
            <a:ext cx="61616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much CO</a:t>
            </a:r>
            <a:r>
              <a:rPr lang="en-GB" sz="2000" b="1" baseline="-250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b="1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does it save?</a:t>
            </a:r>
          </a:p>
          <a:p>
            <a:r>
              <a:rPr lang="en-GB" sz="14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</a:t>
            </a:r>
          </a:p>
          <a:p>
            <a:endParaRPr lang="en-GB" sz="2000" dirty="0">
              <a:solidFill>
                <a:srgbClr val="6A97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Recycling 1kg of paper (599 x A4 Sheets)</a:t>
            </a:r>
            <a:endParaRPr lang="en-GB" sz="12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white-paper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480" y="1923678"/>
            <a:ext cx="2106372" cy="1402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84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alculator.png">
            <a:hlinkClick r:id="rId2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1173" y="845848"/>
            <a:ext cx="3441654" cy="3441654"/>
          </a:xfrm>
          <a:prstGeom prst="rect">
            <a:avLst/>
          </a:prstGeom>
        </p:spPr>
      </p:pic>
      <p:pic>
        <p:nvPicPr>
          <p:cNvPr id="5" name="Picture 4" descr="SP-GSC Logo Corner.pn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183" r="50000"/>
          <a:stretch/>
        </p:blipFill>
        <p:spPr>
          <a:xfrm>
            <a:off x="0" y="3764154"/>
            <a:ext cx="4572000" cy="13793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5308" y="245242"/>
            <a:ext cx="616169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 Footprint Calculator</a:t>
            </a:r>
          </a:p>
          <a:p>
            <a:r>
              <a:rPr lang="en-GB" sz="14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on the calculator to visit the site.</a:t>
            </a:r>
            <a:endParaRPr lang="en-GB" sz="14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57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308" y="245242"/>
            <a:ext cx="616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Stories:</a:t>
            </a:r>
            <a:r>
              <a:rPr lang="en-GB" sz="24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How this town produces no trash.</a:t>
            </a:r>
            <a:endParaRPr lang="en-GB" sz="2400" dirty="0">
              <a:solidFill>
                <a:srgbClr val="6A97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8708" y="1284923"/>
            <a:ext cx="3109229" cy="306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09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308" y="245242"/>
            <a:ext cx="616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Edinburgh </a:t>
            </a:r>
            <a:r>
              <a:rPr lang="en-GB" sz="2400" b="1" dirty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400" b="1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ouncil: </a:t>
            </a:r>
            <a:r>
              <a:rPr lang="en-GB" sz="24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journey to landfill</a:t>
            </a:r>
            <a:endParaRPr lang="en-GB" sz="2400" dirty="0">
              <a:solidFill>
                <a:srgbClr val="6A97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8974" y="1455962"/>
            <a:ext cx="3109229" cy="306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48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308" y="245242"/>
            <a:ext cx="61616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North Ayrshire Council: </a:t>
            </a:r>
            <a:r>
              <a:rPr lang="en-GB" sz="24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happens </a:t>
            </a:r>
            <a:br>
              <a:rPr lang="en-GB" sz="24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your recyclable waste?</a:t>
            </a:r>
            <a:endParaRPr lang="en-GB" sz="2400" dirty="0">
              <a:solidFill>
                <a:srgbClr val="6A97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6082" y="1515167"/>
            <a:ext cx="3109229" cy="306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33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ecycling stuf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51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308" y="245242"/>
            <a:ext cx="61616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Re3org: </a:t>
            </a:r>
            <a:r>
              <a:rPr lang="en-GB" sz="24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a material recovery facility (MRF) work?</a:t>
            </a:r>
            <a:endParaRPr lang="en-GB" sz="2400" dirty="0">
              <a:solidFill>
                <a:srgbClr val="6A97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454" y="1423070"/>
            <a:ext cx="3109229" cy="306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P-GSC Logo Corner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183" r="50000"/>
          <a:stretch/>
        </p:blipFill>
        <p:spPr>
          <a:xfrm>
            <a:off x="0" y="3764154"/>
            <a:ext cx="4572000" cy="13793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5308" y="245242"/>
            <a:ext cx="616169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much CO</a:t>
            </a:r>
            <a:r>
              <a:rPr lang="en-GB" sz="2000" b="1" baseline="-25000" dirty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b="1" dirty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does it save</a:t>
            </a:r>
            <a:r>
              <a:rPr lang="en-GB" sz="2000" b="1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en-GB" sz="1400" dirty="0" smtClean="0">
              <a:solidFill>
                <a:srgbClr val="6A97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slide shows the cubic area taken up by 1kg of CO</a:t>
            </a:r>
            <a:r>
              <a:rPr lang="en-GB" sz="1400" baseline="-250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br>
              <a:rPr lang="en-GB" sz="1400" baseline="-250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compared to the size of an person who is</a:t>
            </a:r>
            <a:r>
              <a:rPr lang="en-GB" sz="1400" dirty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170cm tall.</a:t>
            </a:r>
            <a:endParaRPr lang="en-GB" sz="1400" dirty="0">
              <a:solidFill>
                <a:srgbClr val="6A97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 descr="Slide09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76"/>
          <a:stretch/>
        </p:blipFill>
        <p:spPr>
          <a:xfrm>
            <a:off x="7275860" y="478134"/>
            <a:ext cx="1472425" cy="4058375"/>
          </a:xfrm>
          <a:prstGeom prst="rect">
            <a:avLst/>
          </a:prstGeom>
        </p:spPr>
      </p:pic>
      <p:pic>
        <p:nvPicPr>
          <p:cNvPr id="10" name="Picture 9" descr="Slide06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9538" y="1445571"/>
            <a:ext cx="2770111" cy="226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P-GSC Logo Corner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183" r="50000"/>
          <a:stretch/>
        </p:blipFill>
        <p:spPr>
          <a:xfrm>
            <a:off x="0" y="3764154"/>
            <a:ext cx="4572000" cy="13793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5308" y="245242"/>
            <a:ext cx="61616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much CO</a:t>
            </a:r>
            <a:r>
              <a:rPr lang="en-GB" sz="2000" b="1" baseline="-250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b="1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does it save?</a:t>
            </a:r>
          </a:p>
          <a:p>
            <a:r>
              <a:rPr lang="en-GB" sz="14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Plastic bottles</a:t>
            </a:r>
          </a:p>
          <a:p>
            <a:endParaRPr lang="en-GB" sz="2000" dirty="0">
              <a:solidFill>
                <a:srgbClr val="6A97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Recycling 1kg of plastic bottles (500ml x 79)</a:t>
            </a:r>
            <a:endParaRPr lang="en-GB" sz="12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Slide07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2484" y="1510039"/>
            <a:ext cx="3801598" cy="1563867"/>
          </a:xfrm>
          <a:prstGeom prst="rect">
            <a:avLst/>
          </a:prstGeom>
        </p:spPr>
      </p:pic>
      <p:pic>
        <p:nvPicPr>
          <p:cNvPr id="9" name="Picture 8" descr="Slide09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76"/>
          <a:stretch/>
        </p:blipFill>
        <p:spPr>
          <a:xfrm>
            <a:off x="7275860" y="478134"/>
            <a:ext cx="1472425" cy="4058375"/>
          </a:xfrm>
          <a:prstGeom prst="rect">
            <a:avLst/>
          </a:prstGeom>
        </p:spPr>
      </p:pic>
      <p:pic>
        <p:nvPicPr>
          <p:cNvPr id="10" name="Picture 9" descr="Slide06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9538" y="1445571"/>
            <a:ext cx="2770111" cy="226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89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08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9946" y="1766696"/>
            <a:ext cx="2726512" cy="998729"/>
          </a:xfrm>
          <a:prstGeom prst="rect">
            <a:avLst/>
          </a:prstGeom>
        </p:spPr>
      </p:pic>
      <p:pic>
        <p:nvPicPr>
          <p:cNvPr id="5" name="Picture 4" descr="SP-GSC Logo Corner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183" r="50000"/>
          <a:stretch/>
        </p:blipFill>
        <p:spPr>
          <a:xfrm>
            <a:off x="0" y="3764154"/>
            <a:ext cx="4572000" cy="1379346"/>
          </a:xfrm>
          <a:prstGeom prst="rect">
            <a:avLst/>
          </a:prstGeom>
        </p:spPr>
      </p:pic>
      <p:pic>
        <p:nvPicPr>
          <p:cNvPr id="2" name="Picture 1" descr="card-pack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298" y="1766696"/>
            <a:ext cx="1867764" cy="12999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5308" y="245242"/>
            <a:ext cx="61616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much CO</a:t>
            </a:r>
            <a:r>
              <a:rPr lang="en-GB" sz="2000" b="1" baseline="-250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b="1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does it save?</a:t>
            </a:r>
          </a:p>
          <a:p>
            <a:r>
              <a:rPr lang="en-GB" sz="14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</a:t>
            </a:r>
          </a:p>
          <a:p>
            <a:endParaRPr lang="en-GB" sz="2000" dirty="0">
              <a:solidFill>
                <a:srgbClr val="6A97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Recycling 1kg of card (300 x A4 sheets)</a:t>
            </a:r>
            <a:endParaRPr lang="en-GB" sz="12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Slide09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76"/>
          <a:stretch/>
        </p:blipFill>
        <p:spPr>
          <a:xfrm>
            <a:off x="7275860" y="478134"/>
            <a:ext cx="1472425" cy="405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24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P-GSC Logo Corner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183" r="50000"/>
          <a:stretch/>
        </p:blipFill>
        <p:spPr>
          <a:xfrm>
            <a:off x="0" y="3764154"/>
            <a:ext cx="4572000" cy="13793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5308" y="245242"/>
            <a:ext cx="61616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much CO</a:t>
            </a:r>
            <a:r>
              <a:rPr lang="en-GB" sz="2000" b="1" baseline="-250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b="1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does it save?</a:t>
            </a:r>
          </a:p>
          <a:p>
            <a:r>
              <a:rPr lang="en-GB" sz="1400" dirty="0" smtClean="0">
                <a:solidFill>
                  <a:srgbClr val="6A97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 cans</a:t>
            </a:r>
          </a:p>
          <a:p>
            <a:endParaRPr lang="en-GB" sz="2000" dirty="0">
              <a:solidFill>
                <a:srgbClr val="6A97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Recycling 1kg of food cans (67 cans)</a:t>
            </a:r>
            <a:endParaRPr lang="en-GB" sz="12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Slide09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888" y="1656583"/>
            <a:ext cx="1643232" cy="184069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846716" y="782281"/>
            <a:ext cx="3018474" cy="3717851"/>
            <a:chOff x="4113593" y="782281"/>
            <a:chExt cx="3018474" cy="3717851"/>
          </a:xfrm>
        </p:grpSpPr>
        <p:pic>
          <p:nvPicPr>
            <p:cNvPr id="4" name="Picture 3" descr="Slide09.jpg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13593" y="892721"/>
              <a:ext cx="2869553" cy="3607411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6405056" y="782281"/>
              <a:ext cx="727011" cy="18498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 descr="Slide09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76"/>
          <a:stretch/>
        </p:blipFill>
        <p:spPr>
          <a:xfrm>
            <a:off x="7275860" y="478134"/>
            <a:ext cx="1472425" cy="405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67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limate Change">
      <a:dk1>
        <a:sysClr val="windowText" lastClr="000000"/>
      </a:dk1>
      <a:lt1>
        <a:sysClr val="window" lastClr="FFFFFF"/>
      </a:lt1>
      <a:dk2>
        <a:srgbClr val="6A971F"/>
      </a:dk2>
      <a:lt2>
        <a:srgbClr val="F28C00"/>
      </a:lt2>
      <a:accent1>
        <a:srgbClr val="6A971F"/>
      </a:accent1>
      <a:accent2>
        <a:srgbClr val="F28C00"/>
      </a:accent2>
      <a:accent3>
        <a:srgbClr val="0071BA"/>
      </a:accent3>
      <a:accent4>
        <a:srgbClr val="E6007E"/>
      </a:accent4>
      <a:accent5>
        <a:srgbClr val="FFED00"/>
      </a:accent5>
      <a:accent6>
        <a:srgbClr val="9C9C9C"/>
      </a:accent6>
      <a:hlink>
        <a:srgbClr val="0071BA"/>
      </a:hlink>
      <a:folHlink>
        <a:srgbClr val="F28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139</Words>
  <Application>Microsoft Office PowerPoint</Application>
  <PresentationFormat>On-screen Show (16:9)</PresentationFormat>
  <Paragraphs>25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Glasgow Science Centre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Hill</dc:creator>
  <cp:lastModifiedBy>Laura McNamara</cp:lastModifiedBy>
  <cp:revision>16</cp:revision>
  <dcterms:created xsi:type="dcterms:W3CDTF">2018-07-04T10:56:25Z</dcterms:created>
  <dcterms:modified xsi:type="dcterms:W3CDTF">2018-08-09T09:00:33Z</dcterms:modified>
</cp:coreProperties>
</file>